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256" r:id="rId3"/>
    <p:sldId id="257" r:id="rId4"/>
    <p:sldId id="258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6" y="246"/>
      </p:cViewPr>
      <p:guideLst>
        <p:guide orient="horz" pos="215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2AFBC7-8CFB-4229-8883-469CDE797A8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362D3-434A-405A-BE72-635670089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16A0F96-94D0-43A3-ACCE-F5B25B39D302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E2F4C8E-EEBE-4418-A426-3948904128C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F4C8E-EEBE-4418-A426-3948904128C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image" Target="../media/image2.jpe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image" Target="../media/image1.jpeg"/><Relationship Id="rId17" Type="http://schemas.openxmlformats.org/officeDocument/2006/relationships/image" Target="../media/image6.png"/><Relationship Id="rId2" Type="http://schemas.openxmlformats.org/officeDocument/2006/relationships/tags" Target="../tags/tag2.xml"/><Relationship Id="rId16" Type="http://schemas.openxmlformats.org/officeDocument/2006/relationships/image" Target="../media/image5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slideLayout" Target="../slideLayouts/slideLayout1.xml"/><Relationship Id="rId5" Type="http://schemas.openxmlformats.org/officeDocument/2006/relationships/tags" Target="../tags/tag5.xml"/><Relationship Id="rId15" Type="http://schemas.openxmlformats.org/officeDocument/2006/relationships/image" Target="../media/image4.jpeg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13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10" Type="http://schemas.openxmlformats.org/officeDocument/2006/relationships/image" Target="../media/image9.png"/><Relationship Id="rId4" Type="http://schemas.openxmlformats.org/officeDocument/2006/relationships/tags" Target="../tags/tag14.xml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1901825" y="1908810"/>
            <a:ext cx="6019800" cy="304038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lnSpc>
                <a:spcPts val="6525"/>
              </a:lnSpc>
            </a:pPr>
            <a:r>
              <a:rPr sz="4000" b="1" i="0" cap="all" dirty="0">
                <a:solidFill>
                  <a:schemeClr val="tx1"/>
                </a:solidFill>
                <a:latin typeface="Times New Roman" panose="02020603050405020304" charset="0"/>
                <a:ea typeface="YAFcftwEjAc_0"/>
                <a:cs typeface="Times New Roman" panose="02020603050405020304" charset="0"/>
              </a:rPr>
              <a:t>OROMIA BANK MILKI TVC</a:t>
            </a:r>
          </a:p>
          <a:p>
            <a:pPr algn="ctr">
              <a:lnSpc>
                <a:spcPts val="6525"/>
              </a:lnSpc>
            </a:pPr>
            <a:r>
              <a:rPr sz="4000" b="1" i="0" cap="all" dirty="0">
                <a:solidFill>
                  <a:schemeClr val="tx1"/>
                </a:solidFill>
                <a:latin typeface="Times New Roman" panose="02020603050405020304" charset="0"/>
                <a:ea typeface="YAFcftwEjAc_0"/>
                <a:cs typeface="Times New Roman" panose="02020603050405020304" charset="0"/>
              </a:rPr>
              <a:t>MOOD BOARD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object 3"/>
          <p:cNvPicPr/>
          <p:nvPr>
            <p:custDataLst>
              <p:tags r:id="rId1"/>
            </p:custDataLst>
          </p:nvPr>
        </p:nvPicPr>
        <p:blipFill>
          <a:blip r:embed="rId12" cstate="print"/>
          <a:stretch>
            <a:fillRect/>
          </a:stretch>
        </p:blipFill>
        <p:spPr>
          <a:xfrm>
            <a:off x="4517390" y="3427095"/>
            <a:ext cx="2717800" cy="1697990"/>
          </a:xfrm>
          <a:prstGeom prst="rect">
            <a:avLst/>
          </a:prstGeom>
        </p:spPr>
      </p:pic>
      <p:pic>
        <p:nvPicPr>
          <p:cNvPr id="63" name="object 4"/>
          <p:cNvPicPr/>
          <p:nvPr>
            <p:custDataLst>
              <p:tags r:id="rId2"/>
            </p:custDataLst>
          </p:nvPr>
        </p:nvPicPr>
        <p:blipFill>
          <a:blip r:embed="rId13" cstate="print"/>
          <a:stretch>
            <a:fillRect/>
          </a:stretch>
        </p:blipFill>
        <p:spPr>
          <a:xfrm>
            <a:off x="7708900" y="3427095"/>
            <a:ext cx="2826385" cy="1616710"/>
          </a:xfrm>
          <a:prstGeom prst="rect">
            <a:avLst/>
          </a:prstGeom>
        </p:spPr>
      </p:pic>
      <p:pic>
        <p:nvPicPr>
          <p:cNvPr id="64" name="object 5"/>
          <p:cNvPicPr/>
          <p:nvPr>
            <p:custDataLst>
              <p:tags r:id="rId3"/>
            </p:custDataLst>
          </p:nvPr>
        </p:nvPicPr>
        <p:blipFill>
          <a:blip r:embed="rId14" cstate="print"/>
          <a:stretch>
            <a:fillRect/>
          </a:stretch>
        </p:blipFill>
        <p:spPr>
          <a:xfrm>
            <a:off x="1245870" y="399415"/>
            <a:ext cx="2820670" cy="1607820"/>
          </a:xfrm>
          <a:prstGeom prst="rect">
            <a:avLst/>
          </a:prstGeom>
        </p:spPr>
      </p:pic>
      <p:pic>
        <p:nvPicPr>
          <p:cNvPr id="65" name="object 6"/>
          <p:cNvPicPr/>
          <p:nvPr>
            <p:custDataLst>
              <p:tags r:id="rId4"/>
            </p:custDataLst>
          </p:nvPr>
        </p:nvPicPr>
        <p:blipFill>
          <a:blip r:embed="rId15" cstate="print"/>
          <a:srcRect r="1766" b="44141"/>
          <a:stretch>
            <a:fillRect/>
          </a:stretch>
        </p:blipFill>
        <p:spPr>
          <a:xfrm>
            <a:off x="4486275" y="401955"/>
            <a:ext cx="2776220" cy="1597660"/>
          </a:xfrm>
          <a:prstGeom prst="rect">
            <a:avLst/>
          </a:prstGeom>
        </p:spPr>
      </p:pic>
      <p:sp>
        <p:nvSpPr>
          <p:cNvPr id="99" name="object 38"/>
          <p:cNvSpPr txBox="1"/>
          <p:nvPr>
            <p:custDataLst>
              <p:tags r:id="rId5"/>
            </p:custDataLst>
          </p:nvPr>
        </p:nvSpPr>
        <p:spPr>
          <a:xfrm>
            <a:off x="7400290" y="3234055"/>
            <a:ext cx="768985" cy="194945"/>
          </a:xfrm>
          <a:prstGeom prst="rect">
            <a:avLst/>
          </a:prstGeom>
        </p:spPr>
        <p:txBody>
          <a:bodyPr vert="horz" wrap="square" lIns="0" tIns="12700" rIns="0" bIns="0" rtlCol="0">
            <a:no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45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</a:rPr>
              <a:t>FRAME</a:t>
            </a:r>
            <a:r>
              <a:rPr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spc="-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</a:p>
        </p:txBody>
      </p:sp>
      <p:pic>
        <p:nvPicPr>
          <p:cNvPr id="102" name="Picture 10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7579995" y="401955"/>
            <a:ext cx="3036570" cy="1607820"/>
          </a:xfrm>
          <a:prstGeom prst="rect">
            <a:avLst/>
          </a:prstGeom>
        </p:spPr>
      </p:pic>
      <p:sp>
        <p:nvSpPr>
          <p:cNvPr id="103" name="Text Box 102"/>
          <p:cNvSpPr txBox="1"/>
          <p:nvPr>
            <p:custDataLst>
              <p:tags r:id="rId7"/>
            </p:custDataLst>
          </p:nvPr>
        </p:nvSpPr>
        <p:spPr>
          <a:xfrm>
            <a:off x="457835" y="1999615"/>
            <a:ext cx="371094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ወጣት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GB" sz="1200" b="1" dirty="0" err="1">
                <a:latin typeface="Times New Roman" panose="02020603050405020304" charset="0"/>
                <a:cs typeface="Times New Roman" panose="02020603050405020304" charset="0"/>
              </a:rPr>
              <a:t>ጓ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ደኛሞች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አንድ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ላይ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በመኪና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ሆነው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sz="1200" b="1" i="0" dirty="0">
                <a:latin typeface="Times New Roman" panose="02020603050405020304" charset="0"/>
                <a:cs typeface="Times New Roman" panose="02020603050405020304" charset="0"/>
              </a:rPr>
              <a:t> ከመዝናኛ ስፍራ </a:t>
            </a:r>
            <a:r>
              <a:rPr lang="en-US" sz="1400" dirty="0" err="1"/>
              <a:t>ሲወጡ</a:t>
            </a:r>
            <a:endParaRPr lang="en-US" sz="1400" dirty="0"/>
          </a:p>
          <a:p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በድሮን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እንመለከታለን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።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በመኪና</a:t>
            </a:r>
            <a:r>
              <a:rPr lang="en-GB" sz="1200" b="1" i="0" dirty="0">
                <a:latin typeface="Times New Roman" panose="02020603050405020304" charset="0"/>
                <a:cs typeface="Times New Roman" panose="02020603050405020304" charset="0"/>
              </a:rPr>
              <a:t>ው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ውስጥ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እንዳሉ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ሹ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ፌ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ሩ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ለፍቅረኛው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ሙዚቃ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ከፍ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አድርጎ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ይከፍታል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።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በመደነቅ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ሲመለከቱት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በራስ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መተማመንኮራ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ብሎ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ይጠቅሳታል</a:t>
            </a:r>
          </a:p>
        </p:txBody>
      </p:sp>
      <p:sp>
        <p:nvSpPr>
          <p:cNvPr id="104" name="Text Box 103"/>
          <p:cNvSpPr txBox="1"/>
          <p:nvPr>
            <p:custDataLst>
              <p:tags r:id="rId8"/>
            </p:custDataLst>
          </p:nvPr>
        </p:nvSpPr>
        <p:spPr>
          <a:xfrm>
            <a:off x="4396740" y="1998980"/>
            <a:ext cx="3034030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በድንገት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እየነዳ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የነዳጅ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ማለቁን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ከመኪናው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ላይ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ሲበራ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ይመለከታሉ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።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ሁሉም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ነደጅ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ሳይሞላ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በሚል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በፌዝ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መልክ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ሲመለከቱት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መኪናውን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ወደ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ነዳጅ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ማደያ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GB" sz="1200" b="1" dirty="0" err="1">
                <a:latin typeface="Times New Roman" panose="02020603050405020304" charset="0"/>
                <a:cs typeface="Times New Roman" panose="02020603050405020304" charset="0"/>
              </a:rPr>
              <a:t>ይ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ነዳዋል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።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የማደያው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ሰራተኛ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ለመቅዳት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ጠጋ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ሲል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ሹፌሩ</a:t>
            </a:r>
            <a:r>
              <a:rPr lang="" sz="1200" b="1" i="0" dirty="0" err="1">
                <a:latin typeface="Times New Roman" panose="02020603050405020304" charset="0"/>
                <a:cs typeface="Times New Roman" panose="02020603050405020304" charset="0"/>
              </a:rPr>
              <a:t> ገቢና ቁጭ  እንዳለ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ሙሉ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አድርገው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ብሎ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በምልክት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ይነግረዋል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።</a:t>
            </a:r>
          </a:p>
        </p:txBody>
      </p:sp>
      <p:sp>
        <p:nvSpPr>
          <p:cNvPr id="105" name="Text Box 104"/>
          <p:cNvSpPr txBox="1"/>
          <p:nvPr>
            <p:custDataLst>
              <p:tags r:id="rId9"/>
            </p:custDataLst>
          </p:nvPr>
        </p:nvSpPr>
        <p:spPr>
          <a:xfrm>
            <a:off x="7569835" y="2155825"/>
            <a:ext cx="3034030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የፊት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መስታወቱን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GB" sz="1200" b="1" i="0" dirty="0">
                <a:latin typeface="Times New Roman" panose="02020603050405020304" charset="0"/>
                <a:cs typeface="Times New Roman" panose="02020603050405020304" charset="0"/>
              </a:rPr>
              <a:t>የ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ሚያፀዳ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ሰራተኛ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መኪናውን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ሲያፀዳ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እና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የነዳጁ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ክፍያ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ገንዘብ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በፍጥነት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ሲቆጥር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እንመለከታለን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።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ሙዚቃው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እንዲሁም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በአካባቢው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ያለው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እን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ቅስቃሴ</a:t>
            </a:r>
            <a:r>
              <a:rPr lang="" sz="1200" b="1" i="0" dirty="0" err="1">
                <a:latin typeface="Times New Roman" panose="02020603050405020304" charset="0"/>
                <a:cs typeface="Times New Roman" panose="02020603050405020304" charset="0"/>
              </a:rPr>
              <a:t> ሙዚቃውንተከትሎ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ይፈጥናል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።</a:t>
            </a:r>
          </a:p>
        </p:txBody>
      </p:sp>
      <p:sp>
        <p:nvSpPr>
          <p:cNvPr id="107" name="Text Box 106"/>
          <p:cNvSpPr txBox="1"/>
          <p:nvPr/>
        </p:nvSpPr>
        <p:spPr>
          <a:xfrm>
            <a:off x="4434840" y="5125085"/>
            <a:ext cx="2866390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ሽምቅቅ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ብሎ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ፍቅረኛውን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ተመልክቶ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(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በካሽ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ልክፈል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)</a:t>
            </a:r>
            <a:r>
              <a:rPr lang="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ብሎ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ለመክፈል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ከመኪና</a:t>
            </a:r>
            <a:r>
              <a:rPr lang="en-GB" sz="1200" b="1" i="0" dirty="0">
                <a:latin typeface="Times New Roman" panose="02020603050405020304" charset="0"/>
                <a:cs typeface="Times New Roman" panose="02020603050405020304" charset="0"/>
              </a:rPr>
              <a:t>ው</a:t>
            </a:r>
            <a:r>
              <a:rPr lang="" altLang="en-GB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ይወርዳል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።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በለበሰው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ልብስ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ኪስ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ውስጥ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ሁሉ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ገንዘብ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ሲፈልግ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ከጥቂት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ገንዘብ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ውጭ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sz="1200" b="1" i="0" dirty="0"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ምንም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የለም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።</a:t>
            </a:r>
          </a:p>
        </p:txBody>
      </p:sp>
      <p:sp>
        <p:nvSpPr>
          <p:cNvPr id="108" name="Text Box 107"/>
          <p:cNvSpPr txBox="1"/>
          <p:nvPr/>
        </p:nvSpPr>
        <p:spPr>
          <a:xfrm>
            <a:off x="7680325" y="5125085"/>
            <a:ext cx="292417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 err="1">
                <a:latin typeface="Times New Roman" panose="02020603050405020304" charset="0"/>
                <a:cs typeface="Times New Roman" panose="02020603050405020304" charset="0"/>
              </a:rPr>
              <a:t>ጓ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ደኞቹ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በነገሩ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ግራ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ተጋብተው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ይተያያሉ</a:t>
            </a:r>
          </a:p>
        </p:txBody>
      </p:sp>
      <p:sp>
        <p:nvSpPr>
          <p:cNvPr id="109" name="Text Box 108"/>
          <p:cNvSpPr txBox="1"/>
          <p:nvPr/>
        </p:nvSpPr>
        <p:spPr>
          <a:xfrm>
            <a:off x="473710" y="154305"/>
            <a:ext cx="870585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sz="1200" b="1" spc="-145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FRAME</a:t>
            </a:r>
            <a:r>
              <a:rPr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1</a:t>
            </a:r>
          </a:p>
        </p:txBody>
      </p:sp>
      <p:sp>
        <p:nvSpPr>
          <p:cNvPr id="110" name="Text Box 109"/>
          <p:cNvSpPr txBox="1"/>
          <p:nvPr/>
        </p:nvSpPr>
        <p:spPr>
          <a:xfrm>
            <a:off x="923290" y="3152140"/>
            <a:ext cx="1268730" cy="2749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sz="1200" b="1" spc="-145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FRAME</a:t>
            </a:r>
            <a:r>
              <a:rPr lang="en-US" sz="1200" b="1" spc="-145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4</a:t>
            </a:r>
            <a:r>
              <a:rPr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GB" altLang="en-US" sz="1200" b="1" spc="50" dirty="0">
              <a:solidFill>
                <a:srgbClr val="D8565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1" name="Text Box 110"/>
          <p:cNvSpPr txBox="1"/>
          <p:nvPr/>
        </p:nvSpPr>
        <p:spPr>
          <a:xfrm>
            <a:off x="4422140" y="154305"/>
            <a:ext cx="1217295" cy="2482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sz="1200" b="1" spc="-145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FRAME</a:t>
            </a:r>
            <a:r>
              <a:rPr lang="en-US" sz="1200" b="1" spc="-145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2</a:t>
            </a:r>
            <a:r>
              <a:rPr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GB" altLang="en-US" sz="1200" b="1" spc="50" dirty="0">
              <a:solidFill>
                <a:srgbClr val="D8565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112" name="Text Box 111"/>
          <p:cNvSpPr txBox="1"/>
          <p:nvPr/>
        </p:nvSpPr>
        <p:spPr>
          <a:xfrm>
            <a:off x="7569835" y="154305"/>
            <a:ext cx="4088765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sz="1200" b="1" spc="-145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FRAME</a:t>
            </a:r>
            <a:r>
              <a:rPr lang="en-US" sz="1200" b="1" spc="-145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 3</a:t>
            </a:r>
            <a:r>
              <a:rPr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GB" altLang="en-US" sz="1200" b="1" spc="50" dirty="0">
              <a:solidFill>
                <a:srgbClr val="D85656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pic>
        <p:nvPicPr>
          <p:cNvPr id="2" name="Picture 1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121265" y="3607435"/>
            <a:ext cx="2948223" cy="162902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23063" y="5298037"/>
            <a:ext cx="3311752" cy="119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" altLang="en-US" sz="1200" b="1" dirty="0">
                <a:latin typeface="Times New Roman" panose="02020603050405020304" charset="0"/>
                <a:cs typeface="Times New Roman" panose="02020603050405020304" charset="0"/>
              </a:rPr>
              <a:t>ነዳጁን ከሞላ በዋላ ለክፍየያ </a:t>
            </a:r>
            <a:r>
              <a:rPr lang="en-US" sz="1200" b="1" dirty="0">
                <a:latin typeface="Times New Roman" panose="02020603050405020304" charset="0"/>
                <a:cs typeface="Times New Roman" panose="02020603050405020304" charset="0"/>
              </a:rPr>
              <a:t>ከሞባይል ባንኪንግ በስልኩ ሊከፍል ስልኩን ሲያይ ገንዘብ </a:t>
            </a:r>
            <a:endParaRPr lang="en-GB" sz="12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1200" b="1" dirty="0">
                <a:latin typeface="Times New Roman" panose="02020603050405020304" charset="0"/>
                <a:cs typeface="Times New Roman" panose="02020603050405020304" charset="0"/>
              </a:rPr>
              <a:t>የለውም </a:t>
            </a:r>
            <a:r>
              <a:rPr lang="" altLang="en-US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1200" b="1" dirty="0">
                <a:latin typeface="Times New Roman" panose="02020603050405020304" charset="0"/>
                <a:cs typeface="Times New Roman" panose="02020603050405020304" charset="0"/>
              </a:rPr>
              <a:t>ወይም በቂ አይሆንለትም። በድጋሚ</a:t>
            </a:r>
            <a:r>
              <a:rPr lang="" altLang="en-US" sz="1200" b="1" dirty="0">
                <a:latin typeface="Times New Roman" panose="02020603050405020304" charset="0"/>
                <a:cs typeface="Times New Roman" panose="02020603050405020304" charset="0"/>
              </a:rPr>
              <a:t> በድንጋጤ </a:t>
            </a:r>
            <a:r>
              <a:rPr lang="en-US" sz="1200" b="1" dirty="0">
                <a:latin typeface="Times New Roman" panose="02020603050405020304" charset="0"/>
                <a:cs typeface="Times New Roman" panose="02020603050405020304" charset="0"/>
              </a:rPr>
              <a:t> ፈገግ ብሎ በልበ ሙሉነት</a:t>
            </a:r>
            <a:r>
              <a:rPr lang="" altLang="en-US" sz="1200" b="1" dirty="0">
                <a:latin typeface="Times New Roman" panose="02020603050405020304" charset="0"/>
                <a:cs typeface="Times New Roman" panose="02020603050405020304" charset="0"/>
              </a:rPr>
              <a:t> ዞሮ</a:t>
            </a:r>
            <a:r>
              <a:rPr lang="en-GB" sz="12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ጓ</a:t>
            </a:r>
            <a:r>
              <a:rPr sz="12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ደኞቹ</a:t>
            </a:r>
            <a:r>
              <a:rPr lang="" sz="1200" b="1" dirty="0" err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ን </a:t>
            </a:r>
            <a:r>
              <a:rPr lang="" altLang="en-US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1200" b="1" dirty="0">
                <a:latin typeface="Times New Roman" panose="02020603050405020304" charset="0"/>
                <a:cs typeface="Times New Roman" panose="02020603050405020304" charset="0"/>
              </a:rPr>
              <a:t> ጠብቁኝ ይላቸዋል።</a:t>
            </a:r>
          </a:p>
        </p:txBody>
      </p:sp>
      <p:sp>
        <p:nvSpPr>
          <p:cNvPr id="3" name="Text Box 2"/>
          <p:cNvSpPr txBox="1"/>
          <p:nvPr/>
        </p:nvSpPr>
        <p:spPr>
          <a:xfrm>
            <a:off x="4396740" y="3100705"/>
            <a:ext cx="609600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sz="1200" b="1" spc="-145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FRAME</a:t>
            </a:r>
            <a:r>
              <a:rPr lang="en-US" sz="1200" b="1" spc="-145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</a:t>
            </a:r>
            <a:r>
              <a:rPr lang="" altLang="en-US" sz="1200" b="1" spc="-145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6096000" y="715365"/>
            <a:ext cx="2901845" cy="156719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556631" y="3698450"/>
            <a:ext cx="2963682" cy="156719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273659" y="3698450"/>
            <a:ext cx="2963682" cy="1660590"/>
          </a:xfrm>
          <a:prstGeom prst="rect">
            <a:avLst/>
          </a:prstGeom>
        </p:spPr>
      </p:pic>
      <p:sp>
        <p:nvSpPr>
          <p:cNvPr id="8" name="Text Box 7"/>
          <p:cNvSpPr txBox="1"/>
          <p:nvPr>
            <p:custDataLst>
              <p:tags r:id="rId4"/>
            </p:custDataLst>
          </p:nvPr>
        </p:nvSpPr>
        <p:spPr>
          <a:xfrm>
            <a:off x="5745613" y="2442850"/>
            <a:ext cx="380555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በዚህ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መወዛገብ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ውስጥ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እያለ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እንድ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የ</a:t>
            </a:r>
            <a:r>
              <a:rPr lang="" altLang="en-US" sz="1200" b="1" dirty="0">
                <a:latin typeface="Times New Roman" panose="02020603050405020304" charset="0"/>
                <a:cs typeface="Times New Roman" panose="02020603050405020304" charset="0"/>
              </a:rPr>
              <a:t>በለሶስት እግር ተሽከርካሪ 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ሹፌር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በሚልኪ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መተግበሪያ</a:t>
            </a:r>
            <a:r>
              <a:rPr lang="" altLang="en-US" sz="1200" b="1" dirty="0">
                <a:latin typeface="Times New Roman" panose="02020603050405020304" charset="0"/>
                <a:cs typeface="Times New Roman" panose="02020603050405020304" charset="0"/>
              </a:rPr>
              <a:t>የነደጅ   ብድርየሚለውን አማራጭ ተጠቅሞ  ሲ በደርእና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1200" b="1" dirty="0" err="1">
                <a:latin typeface="Times New Roman" panose="02020603050405020304" charset="0"/>
                <a:cs typeface="Times New Roman" panose="02020603050405020304" charset="0"/>
              </a:rPr>
              <a:t>ሲከፍል</a:t>
            </a:r>
            <a:r>
              <a:rPr lang="" altLang="en-US" sz="1200" b="1" dirty="0" err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ይመለከታል።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የመኪናው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ሹፌር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ግራ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ተጋብቶ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ይመለከታል።</a:t>
            </a:r>
          </a:p>
        </p:txBody>
      </p:sp>
      <p:sp>
        <p:nvSpPr>
          <p:cNvPr id="10" name="Text Box 9"/>
          <p:cNvSpPr txBox="1"/>
          <p:nvPr>
            <p:custDataLst>
              <p:tags r:id="rId5"/>
            </p:custDataLst>
          </p:nvPr>
        </p:nvSpPr>
        <p:spPr>
          <a:xfrm>
            <a:off x="1386579" y="5265639"/>
            <a:ext cx="3750176" cy="1014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 err="1">
                <a:latin typeface="Times New Roman" panose="02020603050405020304" charset="0"/>
                <a:cs typeface="Times New Roman" panose="02020603050405020304" charset="0"/>
              </a:rPr>
              <a:t>ጓ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ደኞቹ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በመሰላቸት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sz="1200" b="1" i="0" dirty="0">
                <a:latin typeface="Times New Roman" panose="02020603050405020304" charset="0"/>
                <a:cs typeface="Times New Roman" panose="02020603050405020304" charset="0"/>
              </a:rPr>
              <a:t>እና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በመቸኮል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ደጋግመው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ይጠሩታል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sz="1200" b="1" i="0" dirty="0">
                <a:latin typeface="Times New Roman" panose="02020603050405020304" charset="0"/>
                <a:cs typeface="Times New Roman" panose="02020603050405020304" charset="0"/>
              </a:rPr>
              <a:t>።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እሱም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በመጨናነቅ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የማደያውን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ሰራተኛ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ይመለከተዋል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።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ሰራተኛውም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ስልኩ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ላይ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ያለውን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ሂሳብ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ተመልክቶ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GB" sz="1200" b="1" dirty="0">
                <a:latin typeface="Times New Roman" panose="02020603050405020304" charset="0"/>
                <a:cs typeface="Times New Roman" panose="02020603050405020304" charset="0"/>
              </a:rPr>
              <a:t>እ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የቀለደበት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እንደሆነ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አይነት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በትዝብት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እይታ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ይመለከተዋል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።</a:t>
            </a:r>
          </a:p>
        </p:txBody>
      </p:sp>
      <p:sp>
        <p:nvSpPr>
          <p:cNvPr id="11" name="Text Box 10"/>
          <p:cNvSpPr txBox="1"/>
          <p:nvPr>
            <p:custDataLst>
              <p:tags r:id="rId6"/>
            </p:custDataLst>
          </p:nvPr>
        </p:nvSpPr>
        <p:spPr>
          <a:xfrm>
            <a:off x="6273659" y="5359040"/>
            <a:ext cx="3700577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የሹፌሩን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መጨናነቅ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የተመለከተ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አንድ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የሜትር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ታክሲ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ሹፌር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ወደእሱ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ይጠጋና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(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በዚ</a:t>
            </a:r>
            <a:r>
              <a:rPr lang="en-US" sz="1200" b="1" dirty="0">
                <a:latin typeface="Times New Roman" panose="02020603050405020304" charset="0"/>
                <a:cs typeface="Times New Roman" panose="02020603050405020304" charset="0"/>
              </a:rPr>
              <a:t>ሀ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ጭንቀት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ግዜ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ደራሽ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በ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ሆነው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በሚልኪ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en-US" sz="1200" b="1" dirty="0" err="1">
                <a:latin typeface="Times New Roman" panose="02020603050405020304" charset="0"/>
                <a:cs typeface="Times New Roman" panose="02020603050405020304" charset="0"/>
              </a:rPr>
              <a:t>ተበድረህ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አት</a:t>
            </a:r>
            <a:r>
              <a:rPr lang="en-US" sz="1200" b="1" dirty="0">
                <a:latin typeface="Times New Roman" panose="02020603050405020304" charset="0"/>
                <a:cs typeface="Times New Roman" panose="02020603050405020304" charset="0"/>
              </a:rPr>
              <a:t>ቅ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ዳ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ም?)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ብሎ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የመፍትሄ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ሃሳብ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ያቀርብለታል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።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በጥያቄው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ግራ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ተጋብቶ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sz="1200" b="1" i="0" dirty="0">
                <a:latin typeface="Times New Roman" panose="02020603050405020304" charset="0"/>
                <a:cs typeface="Times New Roman" panose="02020603050405020304" charset="0"/>
              </a:rPr>
              <a:t>የማደያውን ሰራተኛ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ይመለከተዋል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።</a:t>
            </a:r>
          </a:p>
        </p:txBody>
      </p:sp>
      <p:sp>
        <p:nvSpPr>
          <p:cNvPr id="12" name="Text Box 11"/>
          <p:cNvSpPr txBox="1"/>
          <p:nvPr/>
        </p:nvSpPr>
        <p:spPr>
          <a:xfrm>
            <a:off x="1220470" y="570865"/>
            <a:ext cx="2659380" cy="1511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sz="1200" b="1" spc="-145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FRAME</a:t>
            </a:r>
            <a:r>
              <a:rPr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7</a:t>
            </a:r>
          </a:p>
        </p:txBody>
      </p:sp>
      <p:sp>
        <p:nvSpPr>
          <p:cNvPr id="15" name="Text Box 14"/>
          <p:cNvSpPr txBox="1"/>
          <p:nvPr/>
        </p:nvSpPr>
        <p:spPr>
          <a:xfrm>
            <a:off x="654050" y="3825875"/>
            <a:ext cx="1615440" cy="3276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sz="1200" b="1" spc="-145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FRAME</a:t>
            </a:r>
            <a:r>
              <a:rPr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" altLang="en-US"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8</a:t>
            </a:r>
          </a:p>
        </p:txBody>
      </p:sp>
      <p:sp>
        <p:nvSpPr>
          <p:cNvPr id="16" name="Text Box 15"/>
          <p:cNvSpPr txBox="1"/>
          <p:nvPr/>
        </p:nvSpPr>
        <p:spPr>
          <a:xfrm>
            <a:off x="5361940" y="3908425"/>
            <a:ext cx="609600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sz="1200" b="1" spc="-145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FRAME</a:t>
            </a:r>
            <a:r>
              <a:rPr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 </a:t>
            </a:r>
            <a:r>
              <a:rPr lang="" altLang="en-US"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486367-F600-5D84-4179-8B9B620BAA7F}"/>
              </a:ext>
            </a:extLst>
          </p:cNvPr>
          <p:cNvSpPr txBox="1"/>
          <p:nvPr/>
        </p:nvSpPr>
        <p:spPr>
          <a:xfrm>
            <a:off x="1550618" y="1566026"/>
            <a:ext cx="6097772" cy="8159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 err="1">
                <a:effectLst/>
                <a:latin typeface="Nyala" panose="02000504070300020003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በመዝናኛ</a:t>
            </a:r>
            <a:r>
              <a:rPr lang="en-US" sz="1800" kern="100" dirty="0">
                <a:effectLst/>
                <a:latin typeface="Nyala" panose="02000504070300020003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Nyala" panose="02000504070300020003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ቦታ</a:t>
            </a:r>
            <a:r>
              <a:rPr lang="en-US" sz="1800" kern="100" dirty="0">
                <a:effectLst/>
                <a:latin typeface="Nyala" panose="02000504070300020003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Nyala" panose="02000504070300020003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ቆይታቸው</a:t>
            </a:r>
            <a:r>
              <a:rPr lang="en-US" sz="1800" kern="100" dirty="0">
                <a:effectLst/>
                <a:latin typeface="Nyala" panose="02000504070300020003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Nyala" panose="02000504070300020003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ገንዘብ</a:t>
            </a:r>
            <a:r>
              <a:rPr lang="en-US" sz="1800" kern="100" dirty="0">
                <a:effectLst/>
                <a:latin typeface="Nyala" panose="02000504070300020003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Nyala" panose="02000504070300020003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መጨረሱን</a:t>
            </a:r>
            <a:endParaRPr lang="en-US" sz="1800" kern="100" dirty="0">
              <a:effectLst/>
              <a:latin typeface="Nyala" panose="02000504070300020003" pitchFamily="2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Nyala" panose="02000504070300020003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Nyala" panose="02000504070300020003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ለነዳጅ</a:t>
            </a:r>
            <a:r>
              <a:rPr lang="en-US" sz="1800" kern="100" dirty="0">
                <a:effectLst/>
                <a:latin typeface="Nyala" panose="02000504070300020003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Nyala" panose="02000504070300020003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ቀጅው</a:t>
            </a:r>
            <a:r>
              <a:rPr lang="en-US" sz="1800" kern="100" dirty="0">
                <a:effectLst/>
                <a:latin typeface="Nyala" panose="02000504070300020003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kern="100" dirty="0" err="1">
                <a:effectLst/>
                <a:latin typeface="Nyala" panose="02000504070300020003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ያስረዳዋል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7155" y="754380"/>
            <a:ext cx="2886075" cy="16052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rcRect t="2025" r="1795"/>
          <a:stretch>
            <a:fillRect/>
          </a:stretch>
        </p:blipFill>
        <p:spPr>
          <a:xfrm>
            <a:off x="4712335" y="772160"/>
            <a:ext cx="2916555" cy="15875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9900" y="772160"/>
            <a:ext cx="2668270" cy="1560830"/>
          </a:xfrm>
          <a:prstGeom prst="rect">
            <a:avLst/>
          </a:prstGeom>
        </p:spPr>
      </p:pic>
      <p:sp>
        <p:nvSpPr>
          <p:cNvPr id="7" name="Text Box 6"/>
          <p:cNvSpPr txBox="1"/>
          <p:nvPr/>
        </p:nvSpPr>
        <p:spPr>
          <a:xfrm>
            <a:off x="1075690" y="2442210"/>
            <a:ext cx="3333750" cy="121729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የነዳጅ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ማ</a:t>
            </a:r>
            <a:r>
              <a:rPr lang="en-GB" sz="1200" b="1" dirty="0">
                <a:latin typeface="Times New Roman" panose="02020603050405020304" charset="0"/>
                <a:cs typeface="Times New Roman" panose="02020603050405020304" charset="0"/>
              </a:rPr>
              <a:t>ደ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ያ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ሰራተኛው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በሜትር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ታክሲ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ሹፌሩ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ሃሳብ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ፈገግብሎ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(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ልክ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ነው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በሚልኪ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መተግበሪያ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ካለምንም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ዋስትና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ተበድረህ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sz="1200" b="1" i="0" dirty="0">
                <a:latin typeface="Times New Roman" panose="02020603050405020304" charset="0"/>
                <a:cs typeface="Times New Roman" panose="02020603050405020304" charset="0"/>
              </a:rPr>
              <a:t>መክፈል ትጭላለህ።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ለሁሉም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የነዳጅ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ተጠቃሚ</a:t>
            </a:r>
            <a:r>
              <a:rPr lang="" sz="1200" b="1" i="0" dirty="0" err="1">
                <a:latin typeface="Times New Roman" panose="02020603050405020304" charset="0"/>
                <a:cs typeface="Times New Roman" panose="02020603050405020304" charset="0"/>
              </a:rPr>
              <a:t> መኪኖች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የሚሆን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ብድር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በሚልኪ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የስልክ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መተግበሪያ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አለልህ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። የ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ባለ </a:t>
            </a:r>
            <a:r>
              <a:rPr lang="" altLang="en-US" sz="1200" b="1" i="0" dirty="0">
                <a:latin typeface="Times New Roman" panose="02020603050405020304" charset="0"/>
                <a:cs typeface="Times New Roman" panose="02020603050405020304" charset="0"/>
              </a:rPr>
              <a:t>ሶ</a:t>
            </a:r>
            <a:r>
              <a:rPr lang="en-US" sz="1200" b="1" i="0" dirty="0">
                <a:latin typeface="Times New Roman" panose="02020603050405020304" charset="0"/>
                <a:cs typeface="Times New Roman" panose="02020603050405020304" charset="0"/>
              </a:rPr>
              <a:t>ስት እግር ተሸከርካሪ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፥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የሜትር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ታክሲ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እንዲሁም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ለማንኛውም</a:t>
            </a:r>
            <a:r>
              <a:rPr lang="en-GB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የነዳጅ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መኪኖች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በብድር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ነዳጅ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እንዲቀዱ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ያስችላል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።</a:t>
            </a:r>
          </a:p>
        </p:txBody>
      </p:sp>
      <p:sp>
        <p:nvSpPr>
          <p:cNvPr id="9" name="Text Box 8"/>
          <p:cNvSpPr txBox="1"/>
          <p:nvPr/>
        </p:nvSpPr>
        <p:spPr>
          <a:xfrm>
            <a:off x="4611370" y="2359660"/>
            <a:ext cx="3103880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ሹፌሩም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የሚልኪ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መተግበሪያን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በስልኩ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ከፍቶ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ለሰራሰተኛው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እንዲያሳየው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ይሰጠዋል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።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በመደነቅ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እና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በመገረም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እየተመለከተ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እዛው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" sz="1200" b="1" i="0" dirty="0"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ሂሳቡን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ይከፍላል።ከሰራተኛው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ጋርም</a:t>
            </a:r>
            <a:r>
              <a:rPr lang="" sz="1200" b="1" i="0" dirty="0" err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ተሰነባብተው</a:t>
            </a:r>
            <a:r>
              <a:rPr lang="" sz="1200" b="1" i="0" dirty="0" err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ወደ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መኪናው</a:t>
            </a:r>
            <a:r>
              <a:rPr lang="" sz="1200" b="1" i="0" dirty="0" err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ተመልሶ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ከ</a:t>
            </a:r>
            <a:r>
              <a:rPr lang="en-GB" sz="1200" b="1" dirty="0">
                <a:latin typeface="Times New Roman" panose="02020603050405020304" charset="0"/>
                <a:cs typeface="Times New Roman" panose="02020603050405020304" charset="0"/>
              </a:rPr>
              <a:t>ጓ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ደኞቹ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ጋር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እየተጨዋወተ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መንገዳቸውን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sz="1200" b="1" i="0" dirty="0" err="1">
                <a:latin typeface="Times New Roman" panose="02020603050405020304" charset="0"/>
                <a:cs typeface="Times New Roman" panose="02020603050405020304" charset="0"/>
              </a:rPr>
              <a:t>ይጀምራሉ</a:t>
            </a:r>
            <a:r>
              <a:rPr sz="1200" b="1" i="0" dirty="0">
                <a:latin typeface="Times New Roman" panose="02020603050405020304" charset="0"/>
                <a:cs typeface="Times New Roman" panose="02020603050405020304" charset="0"/>
              </a:rPr>
              <a:t>።</a:t>
            </a:r>
          </a:p>
        </p:txBody>
      </p:sp>
      <p:sp>
        <p:nvSpPr>
          <p:cNvPr id="13" name="Text Box 12"/>
          <p:cNvSpPr txBox="1"/>
          <p:nvPr/>
        </p:nvSpPr>
        <p:spPr>
          <a:xfrm>
            <a:off x="7994650" y="2442210"/>
            <a:ext cx="311150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/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(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መዝጊያ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ሞንታዥ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)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የባጃጅ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ሹፌሩ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የሜትር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ታክሲ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ሾፌሩበሚልኪ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ሲከፍሉ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ፈገግ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ብለው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እና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በሚልኪ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የክፍያ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ስርአት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lang=""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ደስተኛ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ሆነው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ሲሄዱ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እንመለከታለን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። ከ</a:t>
            </a:r>
            <a:r>
              <a:rPr lang="en-GB"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ጓ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ደኞቹ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ጋር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የመጣው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ወጣትም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መኪናውን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አስነስቶ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ሲሄድ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በድሮን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ሾት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እንመለከታለን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።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በግራፊክስ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የሚልኪን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ሎጎ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r>
              <a:rPr sz="1200" b="1" dirty="0" err="1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እንመለከታለን</a:t>
            </a:r>
            <a:r>
              <a:rPr sz="1200" b="1" dirty="0">
                <a:solidFill>
                  <a:srgbClr val="000000"/>
                </a:solidFill>
                <a:latin typeface="Times New Roman" panose="02020603050405020304" charset="0"/>
                <a:ea typeface="sans-serif"/>
                <a:cs typeface="Times New Roman" panose="02020603050405020304" charset="0"/>
                <a:sym typeface="+mn-ea"/>
              </a:rPr>
              <a:t> </a:t>
            </a:r>
            <a:endParaRPr lang="en-GB" altLang="en-US" sz="1200" b="1" dirty="0">
              <a:solidFill>
                <a:srgbClr val="000000"/>
              </a:solidFill>
              <a:latin typeface="Times New Roman" panose="02020603050405020304" charset="0"/>
              <a:ea typeface="sans-serif"/>
              <a:cs typeface="Times New Roman" panose="02020603050405020304" charset="0"/>
              <a:sym typeface="+mn-ea"/>
            </a:endParaRPr>
          </a:p>
        </p:txBody>
      </p:sp>
      <p:sp>
        <p:nvSpPr>
          <p:cNvPr id="14" name="Text Box 13"/>
          <p:cNvSpPr txBox="1"/>
          <p:nvPr/>
        </p:nvSpPr>
        <p:spPr>
          <a:xfrm>
            <a:off x="5039995" y="4680585"/>
            <a:ext cx="6337300" cy="20402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en-US" altLang="en-GB" sz="1200" b="1" dirty="0" err="1">
                <a:latin typeface="Times New Roman" panose="02020603050405020304" charset="0"/>
                <a:cs typeface="Times New Roman" panose="02020603050405020304" charset="0"/>
              </a:rPr>
              <a:t>vo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:-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ጭንቀቶን፤ሃሳቦን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ሊገላግል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አኗኗሮን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ቀላል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ለማድረግ</a:t>
            </a:r>
          </a:p>
          <a:p>
            <a:pPr algn="just"/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እያንዳንዱን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እርምጃዎን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በስኬት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ለመሙላት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ኦሮሚያ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ባንክ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ግዜውን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በዋጀ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አገልግሎት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algn="just"/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እደጆ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ደርሷል።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ሚልኪ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የሞባይል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መተግበርያን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ከጉግል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ፕሌይ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ወይም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አፕ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ስቶር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algn="just"/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አውርደው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ካለምንም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ዋስትና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ተበድረው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የመኪናዎን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አስቤዛ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ይሸምቱ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።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algn="just"/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                                            ለኛ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ዋስትናችን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ታማኝነትዎ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ነ</a:t>
            </a:r>
            <a:r>
              <a:rPr lang="en-US" sz="1200" b="1" dirty="0">
                <a:latin typeface="Times New Roman" panose="02020603050405020304" charset="0"/>
                <a:cs typeface="Times New Roman" panose="02020603050405020304" charset="0"/>
              </a:rPr>
              <a:t>ው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።</a:t>
            </a:r>
          </a:p>
          <a:p>
            <a:pPr algn="ctr"/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ኦሮሚያ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ባንክ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algn="ctr"/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የህዝብ</a:t>
            </a:r>
            <a:r>
              <a:rPr lang="en-US" altLang="en-GB" sz="1200" b="1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1200" b="1" dirty="0">
                <a:latin typeface="Times New Roman" panose="02020603050405020304" charset="0"/>
                <a:cs typeface="Times New Roman" panose="02020603050405020304" charset="0"/>
              </a:rPr>
              <a:t>ባንክ</a:t>
            </a:r>
          </a:p>
        </p:txBody>
      </p:sp>
      <p:sp>
        <p:nvSpPr>
          <p:cNvPr id="15" name="Text Box 14"/>
          <p:cNvSpPr txBox="1"/>
          <p:nvPr/>
        </p:nvSpPr>
        <p:spPr>
          <a:xfrm>
            <a:off x="140335" y="426720"/>
            <a:ext cx="117094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sz="1200" b="1" spc="-145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FRAME</a:t>
            </a:r>
            <a:r>
              <a:rPr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" altLang="en-US"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10</a:t>
            </a:r>
          </a:p>
        </p:txBody>
      </p:sp>
      <p:sp>
        <p:nvSpPr>
          <p:cNvPr id="16" name="Text Box 15"/>
          <p:cNvSpPr txBox="1"/>
          <p:nvPr/>
        </p:nvSpPr>
        <p:spPr>
          <a:xfrm>
            <a:off x="4807585" y="467995"/>
            <a:ext cx="1209040" cy="3041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r>
              <a:rPr sz="1200" b="1" spc="-145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FRAME</a:t>
            </a:r>
            <a:r>
              <a:rPr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1</a:t>
            </a:r>
            <a:r>
              <a:rPr lang="" altLang="en-US"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1</a:t>
            </a:r>
          </a:p>
        </p:txBody>
      </p:sp>
      <p:sp>
        <p:nvSpPr>
          <p:cNvPr id="17" name="Text Box 16"/>
          <p:cNvSpPr txBox="1"/>
          <p:nvPr/>
        </p:nvSpPr>
        <p:spPr>
          <a:xfrm>
            <a:off x="8709025" y="509270"/>
            <a:ext cx="6096000" cy="275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sz="1200" b="1" spc="-145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FRAME</a:t>
            </a:r>
            <a:r>
              <a:rPr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1</a:t>
            </a:r>
            <a:r>
              <a:rPr lang="" altLang="en-US" sz="1200" b="1" spc="50" dirty="0">
                <a:solidFill>
                  <a:srgbClr val="D85656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2.1,&quot;left&quot;:76.15,&quot;top&quot;:31.45,&quot;width&quot;:759.8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51.1,&quot;left&quot;:60.35,&quot;top&quot;:71.55,&quot;width&quot;:744.5500000000002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51.1,&quot;left&quot;:60.35,&quot;top&quot;:71.55,&quot;width&quot;:744.5500000000002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51.1,&quot;left&quot;:60.35,&quot;top&quot;:71.55,&quot;width&quot;:744.5500000000002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51.1,&quot;left&quot;:60.35,&quot;top&quot;:71.55,&quot;width&quot;:744.5500000000002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51.1,&quot;left&quot;:60.35,&quot;top&quot;:71.55,&quot;width&quot;:744.5500000000002}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51.1,&quot;left&quot;:60.35,&quot;top&quot;:71.55,&quot;width&quot;:744.5500000000002}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451.1,&quot;left&quot;:60.35,&quot;top&quot;:71.55,&quot;width&quot;:744.5500000000002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2.1,&quot;left&quot;:76.15,&quot;top&quot;:31.45,&quot;width&quot;:759.8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2.1,&quot;left&quot;:76.15,&quot;top&quot;:31.45,&quot;width&quot;:759.8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2.1,&quot;left&quot;:76.15,&quot;top&quot;:31.45,&quot;width&quot;:759.8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2.1,&quot;left&quot;:76.15,&quot;top&quot;:31.45,&quot;width&quot;:759.8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2.1,&quot;left&quot;:76.15,&quot;top&quot;:31.45,&quot;width&quot;:759.8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2.1,&quot;left&quot;:76.15,&quot;top&quot;:31.45,&quot;width&quot;:759.8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2.1,&quot;left&quot;:76.15,&quot;top&quot;:31.45,&quot;width&quot;:759.8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IAGRAM_VIRTUALLY_FRAME" val="{&quot;height&quot;:372.1,&quot;left&quot;:76.15,&quot;top&quot;:31.45,&quot;width&quot;:759.8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456</Words>
  <Application>Microsoft Office PowerPoint</Application>
  <PresentationFormat>Widescreen</PresentationFormat>
  <Paragraphs>38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Nyala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user</dc:creator>
  <cp:lastModifiedBy>Getu Sebokssa Midekssa</cp:lastModifiedBy>
  <cp:revision>14</cp:revision>
  <cp:lastPrinted>2025-10-10T09:10:00Z</cp:lastPrinted>
  <dcterms:created xsi:type="dcterms:W3CDTF">2025-07-23T00:59:00Z</dcterms:created>
  <dcterms:modified xsi:type="dcterms:W3CDTF">2025-10-15T08:00:33Z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F0724FB1BF1F4D61BBD1082113E097F7_13</vt:lpwstr>
  </property>
  <property fmtid="{D5CDD505-2E9C-101B-9397-08002B2CF9AE}" pid="3" name="KSOProductBuildVer">
    <vt:lpwstr>2057-12.2.0.22556</vt:lpwstr>
  </property>
</Properties>
</file>